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44824"/>
            <a:ext cx="8229600" cy="1647056"/>
          </a:xfrm>
        </p:spPr>
        <p:txBody>
          <a:bodyPr>
            <a:noAutofit/>
          </a:bodyPr>
          <a:lstStyle/>
          <a:p>
            <a:pPr algn="ctr" rtl="0">
              <a:lnSpc>
                <a:spcPct val="115000"/>
              </a:lnSpc>
              <a:spcAft>
                <a:spcPts val="1000"/>
              </a:spcAft>
            </a:pPr>
            <a:r>
              <a:rPr lang="en-US" sz="3600" dirty="0">
                <a:solidFill>
                  <a:srgbClr val="FF0000"/>
                </a:solidFill>
                <a:latin typeface="Calibri"/>
                <a:ea typeface="Calibri"/>
                <a:cs typeface="Arial"/>
              </a:rPr>
              <a:t/>
            </a:r>
            <a:br>
              <a:rPr lang="en-US" sz="3600" dirty="0">
                <a:solidFill>
                  <a:srgbClr val="FF0000"/>
                </a:solidFill>
                <a:latin typeface="Calibri"/>
                <a:ea typeface="Calibri"/>
                <a:cs typeface="Arial"/>
              </a:rPr>
            </a:br>
            <a:r>
              <a:rPr lang="en-US" sz="3600" dirty="0">
                <a:solidFill>
                  <a:srgbClr val="FF0000"/>
                </a:solidFill>
                <a:latin typeface="Times New Roman"/>
                <a:ea typeface="Calibri"/>
                <a:cs typeface="Arial"/>
              </a:rPr>
              <a:t>PARAMYXOVIRUSES &amp; RUBELLA </a:t>
            </a:r>
            <a:r>
              <a:rPr lang="en-US" sz="3600" dirty="0" smtClean="0">
                <a:solidFill>
                  <a:srgbClr val="FF0000"/>
                </a:solidFill>
                <a:latin typeface="Times New Roman"/>
                <a:ea typeface="Calibri"/>
                <a:cs typeface="Arial"/>
              </a:rPr>
              <a:t>VIRUS</a:t>
            </a:r>
            <a:endParaRPr lang="ar-IQ" sz="3600" dirty="0">
              <a:solidFill>
                <a:srgbClr val="FF0000"/>
              </a:solidFill>
            </a:endParaRPr>
          </a:p>
        </p:txBody>
      </p:sp>
      <p:sp>
        <p:nvSpPr>
          <p:cNvPr id="3" name="عنصر نائب للمحتوى 2"/>
          <p:cNvSpPr>
            <a:spLocks noGrp="1"/>
          </p:cNvSpPr>
          <p:nvPr>
            <p:ph idx="1"/>
          </p:nvPr>
        </p:nvSpPr>
        <p:spPr>
          <a:xfrm>
            <a:off x="457200" y="4941168"/>
            <a:ext cx="8229600" cy="1184995"/>
          </a:xfrm>
        </p:spPr>
        <p:txBody>
          <a:bodyPr/>
          <a:lstStyle/>
          <a:p>
            <a:pPr marL="0" indent="0" algn="ctr">
              <a:buNone/>
            </a:pPr>
            <a:r>
              <a:rPr lang="en-US" sz="3600" dirty="0">
                <a:solidFill>
                  <a:srgbClr val="FF0000"/>
                </a:solidFill>
                <a:ea typeface="Calibri"/>
                <a:cs typeface="Arial"/>
              </a:rPr>
              <a:t>Lecture 7</a:t>
            </a:r>
            <a:endParaRPr lang="ar-IQ" dirty="0">
              <a:solidFill>
                <a:srgbClr val="FF0000"/>
              </a:solidFill>
            </a:endParaRPr>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20688"/>
            <a:ext cx="6781800" cy="510952"/>
          </a:xfrm>
        </p:spPr>
        <p:txBody>
          <a:bodyPr>
            <a:noAutofit/>
          </a:bodyPr>
          <a:lstStyle/>
          <a:p>
            <a:pPr algn="ctr"/>
            <a:r>
              <a:rPr lang="en-US" sz="3200" dirty="0" err="1">
                <a:solidFill>
                  <a:srgbClr val="FF0000"/>
                </a:solidFill>
                <a:latin typeface="Times New Roman"/>
                <a:ea typeface="Calibri"/>
                <a:cs typeface="Arial"/>
              </a:rPr>
              <a:t>paramyxoviruses</a:t>
            </a:r>
            <a:endParaRPr lang="ar-IQ" sz="3200" dirty="0">
              <a:solidFill>
                <a:srgbClr val="FF0000"/>
              </a:solidFill>
            </a:endParaRPr>
          </a:p>
        </p:txBody>
      </p:sp>
      <p:sp>
        <p:nvSpPr>
          <p:cNvPr id="3" name="عنصر نائب للمحتوى 2"/>
          <p:cNvSpPr>
            <a:spLocks noGrp="1"/>
          </p:cNvSpPr>
          <p:nvPr>
            <p:ph idx="1"/>
          </p:nvPr>
        </p:nvSpPr>
        <p:spPr>
          <a:xfrm>
            <a:off x="899592" y="1412776"/>
            <a:ext cx="7543800" cy="4318248"/>
          </a:xfrm>
        </p:spPr>
        <p:txBody>
          <a:bodyPr>
            <a:normAutofit lnSpcReduction="10000"/>
          </a:bodyPr>
          <a:lstStyle/>
          <a:p>
            <a:pPr algn="just" rtl="0">
              <a:lnSpc>
                <a:spcPct val="115000"/>
              </a:lnSpc>
              <a:spcAft>
                <a:spcPts val="1000"/>
              </a:spcAft>
              <a:buFont typeface="Wingdings" pitchFamily="2" charset="2"/>
              <a:buChar char="§"/>
            </a:pPr>
            <a:r>
              <a:rPr lang="en-US" dirty="0">
                <a:ea typeface="Calibri"/>
                <a:cs typeface="Arial"/>
              </a:rPr>
              <a:t>The </a:t>
            </a:r>
            <a:r>
              <a:rPr lang="en-US" dirty="0" err="1">
                <a:ea typeface="Calibri"/>
                <a:cs typeface="Arial"/>
              </a:rPr>
              <a:t>paramyxoviruses</a:t>
            </a:r>
            <a:r>
              <a:rPr lang="en-US" dirty="0">
                <a:ea typeface="Calibri"/>
                <a:cs typeface="Arial"/>
              </a:rPr>
              <a:t> include the most important agents of respiratory infectious of infants and young children (</a:t>
            </a:r>
            <a:r>
              <a:rPr lang="en-US" dirty="0" err="1">
                <a:ea typeface="Calibri"/>
                <a:cs typeface="Arial"/>
              </a:rPr>
              <a:t>parainfluenza</a:t>
            </a:r>
            <a:r>
              <a:rPr lang="en-US" dirty="0">
                <a:ea typeface="Calibri"/>
                <a:cs typeface="Arial"/>
              </a:rPr>
              <a:t> virus). </a:t>
            </a:r>
            <a:endParaRPr lang="en-US" dirty="0" smtClean="0">
              <a:ea typeface="Calibri"/>
              <a:cs typeface="Arial"/>
            </a:endParaRPr>
          </a:p>
          <a:p>
            <a:pPr algn="just" rtl="0">
              <a:lnSpc>
                <a:spcPct val="115000"/>
              </a:lnSpc>
              <a:spcAft>
                <a:spcPts val="1000"/>
              </a:spcAft>
              <a:buFont typeface="Wingdings" pitchFamily="2" charset="2"/>
              <a:buChar char="§"/>
            </a:pPr>
            <a:r>
              <a:rPr lang="en-US" dirty="0" smtClean="0">
                <a:ea typeface="Calibri"/>
                <a:cs typeface="Arial"/>
              </a:rPr>
              <a:t>The </a:t>
            </a:r>
            <a:r>
              <a:rPr lang="en-US" dirty="0">
                <a:ea typeface="Calibri"/>
                <a:cs typeface="Arial"/>
              </a:rPr>
              <a:t>WHO estimates that acute respiratory infections and pneumonia are responsible every year worldwide for the death of 4 million children under 5 years of age </a:t>
            </a:r>
            <a:r>
              <a:rPr lang="en-US" dirty="0" smtClean="0">
                <a:ea typeface="Calibri"/>
                <a:cs typeface="Arial"/>
              </a:rPr>
              <a:t>.</a:t>
            </a:r>
          </a:p>
          <a:p>
            <a:pPr algn="just" rtl="0">
              <a:lnSpc>
                <a:spcPct val="115000"/>
              </a:lnSpc>
              <a:spcAft>
                <a:spcPts val="1000"/>
              </a:spcAft>
              <a:buFont typeface="Wingdings" pitchFamily="2" charset="2"/>
              <a:buChar char="§"/>
            </a:pPr>
            <a:r>
              <a:rPr lang="en-US" dirty="0" smtClean="0">
                <a:ea typeface="Calibri"/>
                <a:cs typeface="Arial"/>
              </a:rPr>
              <a:t>all </a:t>
            </a:r>
            <a:r>
              <a:rPr lang="en-US" dirty="0">
                <a:ea typeface="Calibri"/>
                <a:cs typeface="Arial"/>
              </a:rPr>
              <a:t>members of </a:t>
            </a:r>
            <a:r>
              <a:rPr lang="en-US" dirty="0" err="1">
                <a:ea typeface="Calibri"/>
                <a:cs typeface="Arial"/>
              </a:rPr>
              <a:t>Paramyxoviridae</a:t>
            </a:r>
            <a:r>
              <a:rPr lang="en-US" dirty="0">
                <a:ea typeface="Calibri"/>
                <a:cs typeface="Arial"/>
              </a:rPr>
              <a:t> family initiate infection via the respiratory tract , replication of the respiratory pathogens is limited to the respiratory epithelia</a:t>
            </a:r>
            <a:r>
              <a:rPr lang="ar-IQ" dirty="0">
                <a:ea typeface="Calibri"/>
                <a:cs typeface="Arial"/>
              </a:rPr>
              <a:t>.</a:t>
            </a:r>
            <a:endParaRPr lang="en-US" sz="1800" dirty="0">
              <a:latin typeface="Calibri"/>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84278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191472"/>
          </a:xfrm>
        </p:spPr>
        <p:txBody>
          <a:bodyPr>
            <a:normAutofit fontScale="92500" lnSpcReduction="20000"/>
          </a:bodyPr>
          <a:lstStyle/>
          <a:p>
            <a:pPr algn="just" rtl="0">
              <a:lnSpc>
                <a:spcPct val="115000"/>
              </a:lnSpc>
              <a:spcAft>
                <a:spcPts val="1000"/>
              </a:spcAft>
            </a:pPr>
            <a:r>
              <a:rPr lang="en-US" dirty="0">
                <a:ea typeface="Calibri"/>
                <a:cs typeface="Arial"/>
              </a:rPr>
              <a:t>The morphology of the </a:t>
            </a:r>
            <a:r>
              <a:rPr lang="en-US" dirty="0" err="1">
                <a:ea typeface="Calibri"/>
                <a:cs typeface="Arial"/>
              </a:rPr>
              <a:t>paramyxoviridae</a:t>
            </a:r>
            <a:r>
              <a:rPr lang="en-US" dirty="0">
                <a:ea typeface="Calibri"/>
                <a:cs typeface="Arial"/>
              </a:rPr>
              <a:t> is pleomorphic with particles 50 nm or more in diameter occasionally ranging up to 700 nm </a:t>
            </a:r>
            <a:r>
              <a:rPr lang="en-US" dirty="0" smtClean="0">
                <a:ea typeface="Calibri"/>
                <a:cs typeface="Arial"/>
              </a:rPr>
              <a:t>.</a:t>
            </a:r>
          </a:p>
          <a:p>
            <a:pPr algn="just" rtl="0">
              <a:lnSpc>
                <a:spcPct val="115000"/>
              </a:lnSpc>
              <a:spcAft>
                <a:spcPts val="1000"/>
              </a:spcAft>
            </a:pPr>
            <a:r>
              <a:rPr lang="en-US" dirty="0">
                <a:ea typeface="Calibri"/>
                <a:cs typeface="Arial"/>
              </a:rPr>
              <a:t>T</a:t>
            </a:r>
            <a:r>
              <a:rPr lang="en-US" dirty="0" smtClean="0">
                <a:ea typeface="Calibri"/>
                <a:cs typeface="Arial"/>
              </a:rPr>
              <a:t>he </a:t>
            </a:r>
            <a:r>
              <a:rPr lang="en-US" dirty="0">
                <a:ea typeface="Calibri"/>
                <a:cs typeface="Arial"/>
              </a:rPr>
              <a:t>envelope seems to be fragile making virus particles labile to storage conditions and prone to distortion in electron micrographs , the viral genome is linear , negative-sense single stranded RNA , non-segmented , about 15 kb in size</a:t>
            </a:r>
            <a:r>
              <a:rPr lang="en-US" dirty="0" smtClean="0">
                <a:ea typeface="Calibri"/>
                <a:cs typeface="Arial"/>
              </a:rPr>
              <a:t>.</a:t>
            </a:r>
          </a:p>
          <a:p>
            <a:pPr algn="just" rtl="0">
              <a:lnSpc>
                <a:spcPct val="115000"/>
              </a:lnSpc>
              <a:spcAft>
                <a:spcPts val="1000"/>
              </a:spcAft>
            </a:pPr>
            <a:r>
              <a:rPr lang="en-US" dirty="0" smtClean="0">
                <a:ea typeface="Calibri"/>
                <a:cs typeface="Arial"/>
              </a:rPr>
              <a:t> </a:t>
            </a:r>
            <a:r>
              <a:rPr lang="en-US" dirty="0">
                <a:ea typeface="Calibri"/>
                <a:cs typeface="Arial"/>
              </a:rPr>
              <a:t>Most </a:t>
            </a:r>
            <a:r>
              <a:rPr lang="en-US" dirty="0" err="1">
                <a:ea typeface="Calibri"/>
                <a:cs typeface="Arial"/>
              </a:rPr>
              <a:t>paramyxoviruses</a:t>
            </a:r>
            <a:r>
              <a:rPr lang="en-US" dirty="0">
                <a:ea typeface="Calibri"/>
                <a:cs typeface="Arial"/>
              </a:rPr>
              <a:t> contain six structural proteins , three proteins are complex with viral RNA and three proteins participate in the formation of the viral envelope </a:t>
            </a:r>
            <a:r>
              <a:rPr lang="en-US" dirty="0" smtClean="0">
                <a:ea typeface="Calibri"/>
                <a:cs typeface="Arial"/>
              </a:rPr>
              <a:t>.</a:t>
            </a:r>
          </a:p>
          <a:p>
            <a:pPr algn="just" rtl="0">
              <a:lnSpc>
                <a:spcPct val="115000"/>
              </a:lnSpc>
              <a:spcAft>
                <a:spcPts val="1000"/>
              </a:spcAft>
            </a:pPr>
            <a:r>
              <a:rPr lang="en-US" dirty="0">
                <a:ea typeface="Calibri"/>
                <a:cs typeface="Arial"/>
              </a:rPr>
              <a:t>T</a:t>
            </a:r>
            <a:r>
              <a:rPr lang="en-US" dirty="0" smtClean="0">
                <a:ea typeface="Calibri"/>
                <a:cs typeface="Arial"/>
              </a:rPr>
              <a:t>he </a:t>
            </a:r>
            <a:r>
              <a:rPr lang="en-US" dirty="0">
                <a:ea typeface="Calibri"/>
                <a:cs typeface="Arial"/>
              </a:rPr>
              <a:t>envelope contains viral </a:t>
            </a:r>
            <a:r>
              <a:rPr lang="en-US" dirty="0" err="1">
                <a:ea typeface="Calibri"/>
                <a:cs typeface="Arial"/>
              </a:rPr>
              <a:t>hemagglutinin</a:t>
            </a:r>
            <a:r>
              <a:rPr lang="en-US" dirty="0">
                <a:ea typeface="Calibri"/>
                <a:cs typeface="Arial"/>
              </a:rPr>
              <a:t> (HN) glycoprotein which sometimes carries neuraminidase activity and fusion (F) glycoprotein</a:t>
            </a:r>
            <a:r>
              <a:rPr lang="ar-IQ" dirty="0">
                <a:ea typeface="Calibri"/>
                <a:cs typeface="Arial"/>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86289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335488"/>
          </a:xfrm>
        </p:spPr>
        <p:txBody>
          <a:bodyPr>
            <a:normAutofit fontScale="77500" lnSpcReduction="20000"/>
          </a:bodyPr>
          <a:lstStyle/>
          <a:p>
            <a:pPr algn="just" rtl="0">
              <a:lnSpc>
                <a:spcPct val="115000"/>
              </a:lnSpc>
              <a:spcAft>
                <a:spcPts val="1000"/>
              </a:spcAft>
              <a:buFont typeface="Wingdings" pitchFamily="2" charset="2"/>
              <a:buChar char="§"/>
            </a:pPr>
            <a:r>
              <a:rPr lang="en-US" dirty="0" smtClean="0">
                <a:solidFill>
                  <a:srgbClr val="FF0000"/>
                </a:solidFill>
                <a:ea typeface="Calibri"/>
                <a:cs typeface="Arial"/>
              </a:rPr>
              <a:t>Laboratory Diagnosis</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
            </a:pPr>
            <a:r>
              <a:rPr lang="en-US" dirty="0">
                <a:solidFill>
                  <a:srgbClr val="FF0000"/>
                </a:solidFill>
                <a:ea typeface="Calibri"/>
                <a:cs typeface="Arial"/>
              </a:rPr>
              <a:t>A- Antigen detection</a:t>
            </a:r>
            <a:r>
              <a:rPr lang="ar-IQ" dirty="0">
                <a:solidFill>
                  <a:srgbClr val="FF0000"/>
                </a:solidFill>
                <a:ea typeface="Calibri"/>
                <a:cs typeface="Arial"/>
              </a:rPr>
              <a:t> :</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
            </a:pPr>
            <a:r>
              <a:rPr lang="en-US" dirty="0">
                <a:ea typeface="Calibri"/>
                <a:cs typeface="Arial"/>
              </a:rPr>
              <a:t>Direct identification of viral antigens in specimens is commonly done , antigens may be detected in exfoliated nasopharyngeal cells by direct </a:t>
            </a:r>
            <a:r>
              <a:rPr lang="en-US" dirty="0" err="1">
                <a:ea typeface="Calibri"/>
                <a:cs typeface="Arial"/>
              </a:rPr>
              <a:t>orindirect</a:t>
            </a:r>
            <a:r>
              <a:rPr lang="en-US" dirty="0">
                <a:ea typeface="Calibri"/>
                <a:cs typeface="Arial"/>
              </a:rPr>
              <a:t> immunofluorescences tests , these methods are rapid but less sensitivity than viral isolation and must be carefully controlled</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solidFill>
                  <a:srgbClr val="FF0000"/>
                </a:solidFill>
                <a:ea typeface="Calibri"/>
                <a:cs typeface="Arial"/>
              </a:rPr>
              <a:t>B- Isolation and identification of virus</a:t>
            </a:r>
            <a:r>
              <a:rPr lang="ar-IQ" dirty="0">
                <a:solidFill>
                  <a:srgbClr val="FF0000"/>
                </a:solidFill>
                <a:ea typeface="Calibri"/>
                <a:cs typeface="Arial"/>
              </a:rPr>
              <a:t> :</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
            </a:pPr>
            <a:r>
              <a:rPr lang="en-US" dirty="0">
                <a:ea typeface="Calibri"/>
                <a:cs typeface="Arial"/>
              </a:rPr>
              <a:t>Nasal washes are good specimens for viral isolation. </a:t>
            </a:r>
            <a:r>
              <a:rPr lang="en-US" dirty="0" err="1">
                <a:ea typeface="Calibri"/>
                <a:cs typeface="Arial"/>
              </a:rPr>
              <a:t>Bronchoalvelor</a:t>
            </a:r>
            <a:r>
              <a:rPr lang="en-US" dirty="0">
                <a:ea typeface="Calibri"/>
                <a:cs typeface="Arial"/>
              </a:rPr>
              <a:t> lavage fluid and lung tissue have also been used. Primary monkey kidney cells are the most sensitive for isolation of </a:t>
            </a:r>
            <a:r>
              <a:rPr lang="en-US" dirty="0" err="1">
                <a:ea typeface="Calibri"/>
                <a:cs typeface="Arial"/>
              </a:rPr>
              <a:t>parainfluenza</a:t>
            </a:r>
            <a:r>
              <a:rPr lang="en-US" dirty="0">
                <a:ea typeface="Calibri"/>
                <a:cs typeface="Arial"/>
              </a:rPr>
              <a:t> viruses</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solidFill>
                  <a:srgbClr val="FF0000"/>
                </a:solidFill>
                <a:ea typeface="Calibri"/>
                <a:cs typeface="Arial"/>
              </a:rPr>
              <a:t>C- Serology</a:t>
            </a:r>
            <a:r>
              <a:rPr lang="ar-IQ" dirty="0">
                <a:solidFill>
                  <a:srgbClr val="FF0000"/>
                </a:solidFill>
                <a:ea typeface="Calibri"/>
                <a:cs typeface="Arial"/>
              </a:rPr>
              <a:t> :</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
            </a:pPr>
            <a:r>
              <a:rPr lang="en-US" dirty="0">
                <a:ea typeface="Calibri"/>
                <a:cs typeface="Arial"/>
              </a:rPr>
              <a:t>Antibody can be measures using Neutralization test (</a:t>
            </a:r>
            <a:r>
              <a:rPr lang="en-US" dirty="0" err="1">
                <a:ea typeface="Calibri"/>
                <a:cs typeface="Arial"/>
              </a:rPr>
              <a:t>Nt</a:t>
            </a:r>
            <a:r>
              <a:rPr lang="en-US" dirty="0">
                <a:ea typeface="Calibri"/>
                <a:cs typeface="Arial"/>
              </a:rPr>
              <a:t>) , </a:t>
            </a:r>
            <a:r>
              <a:rPr lang="en-US" dirty="0" err="1">
                <a:ea typeface="Calibri"/>
                <a:cs typeface="Arial"/>
              </a:rPr>
              <a:t>Haemagglutination</a:t>
            </a:r>
            <a:r>
              <a:rPr lang="en-US" dirty="0">
                <a:ea typeface="Calibri"/>
                <a:cs typeface="Arial"/>
              </a:rPr>
              <a:t> inhibition (HI) , or ELISA test</a:t>
            </a:r>
            <a:r>
              <a:rPr lang="ar-IQ" dirty="0">
                <a:ea typeface="Calibri"/>
                <a:cs typeface="Arial"/>
              </a:rPr>
              <a:t>.</a:t>
            </a:r>
            <a:endParaRPr lang="en-US" sz="1800" dirty="0">
              <a:effectLst/>
              <a:latin typeface="Calibri"/>
              <a:ea typeface="Calibri"/>
              <a:cs typeface="Arial"/>
            </a:endParaRPr>
          </a:p>
        </p:txBody>
      </p:sp>
    </p:spTree>
    <p:extLst>
      <p:ext uri="{BB962C8B-B14F-4D97-AF65-F5344CB8AC3E}">
        <p14:creationId xmlns:p14="http://schemas.microsoft.com/office/powerpoint/2010/main" val="355107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81800" cy="1008112"/>
          </a:xfrm>
        </p:spPr>
        <p:txBody>
          <a:bodyPr>
            <a:normAutofit fontScale="90000"/>
          </a:bodyPr>
          <a:lstStyle/>
          <a:p>
            <a:pPr algn="ctr" rtl="0">
              <a:lnSpc>
                <a:spcPct val="115000"/>
              </a:lnSpc>
              <a:spcAft>
                <a:spcPts val="1000"/>
              </a:spcAft>
            </a:pPr>
            <a:r>
              <a:rPr lang="en-US" sz="2800" dirty="0">
                <a:latin typeface="Times New Roman"/>
                <a:ea typeface="Calibri"/>
                <a:cs typeface="Arial"/>
              </a:rPr>
              <a:t>RUBELLA (GERMAN MEASLES</a:t>
            </a:r>
            <a:r>
              <a:rPr lang="ar-IQ" sz="2800" dirty="0">
                <a:latin typeface="Times New Roman"/>
                <a:ea typeface="Calibri"/>
                <a:cs typeface="Arial"/>
              </a:rPr>
              <a:t>(</a:t>
            </a:r>
            <a:r>
              <a:rPr lang="en-US" sz="2800" dirty="0">
                <a:latin typeface="Calibri"/>
                <a:ea typeface="Calibri"/>
                <a:cs typeface="Arial"/>
              </a:rPr>
              <a:t/>
            </a:r>
            <a:br>
              <a:rPr lang="en-US" sz="2800" dirty="0">
                <a:latin typeface="Calibri"/>
                <a:ea typeface="Calibri"/>
                <a:cs typeface="Arial"/>
              </a:rPr>
            </a:br>
            <a:endParaRPr lang="ar-IQ" sz="2800" dirty="0"/>
          </a:p>
        </p:txBody>
      </p:sp>
      <p:sp>
        <p:nvSpPr>
          <p:cNvPr id="3" name="عنصر نائب للمحتوى 2"/>
          <p:cNvSpPr>
            <a:spLocks noGrp="1"/>
          </p:cNvSpPr>
          <p:nvPr>
            <p:ph idx="1"/>
          </p:nvPr>
        </p:nvSpPr>
        <p:spPr>
          <a:xfrm>
            <a:off x="755576" y="1268760"/>
            <a:ext cx="7543800" cy="5328592"/>
          </a:xfrm>
        </p:spPr>
        <p:txBody>
          <a:bodyPr>
            <a:normAutofit lnSpcReduction="10000"/>
          </a:bodyPr>
          <a:lstStyle/>
          <a:p>
            <a:pPr algn="just" rtl="0">
              <a:lnSpc>
                <a:spcPct val="115000"/>
              </a:lnSpc>
              <a:spcAft>
                <a:spcPts val="1000"/>
              </a:spcAft>
            </a:pPr>
            <a:r>
              <a:rPr lang="en-US" dirty="0">
                <a:ea typeface="Calibri"/>
                <a:cs typeface="Arial"/>
              </a:rPr>
              <a:t>Is an acute febrile illness characterized by a rash and lymphadenopathy that effects children and young adults</a:t>
            </a:r>
            <a:r>
              <a:rPr lang="en-US" dirty="0" smtClean="0">
                <a:ea typeface="Calibri"/>
                <a:cs typeface="Arial"/>
              </a:rPr>
              <a:t>.</a:t>
            </a:r>
          </a:p>
          <a:p>
            <a:pPr algn="just" rtl="0">
              <a:lnSpc>
                <a:spcPct val="115000"/>
              </a:lnSpc>
              <a:spcAft>
                <a:spcPts val="1000"/>
              </a:spcAft>
            </a:pPr>
            <a:r>
              <a:rPr lang="en-US" dirty="0" smtClean="0">
                <a:ea typeface="Calibri"/>
                <a:cs typeface="Arial"/>
              </a:rPr>
              <a:t> </a:t>
            </a:r>
            <a:r>
              <a:rPr lang="en-US" dirty="0">
                <a:ea typeface="Calibri"/>
                <a:cs typeface="Arial"/>
              </a:rPr>
              <a:t>It is the mildest of common viral </a:t>
            </a:r>
            <a:r>
              <a:rPr lang="en-US" dirty="0" err="1">
                <a:ea typeface="Calibri"/>
                <a:cs typeface="Arial"/>
              </a:rPr>
              <a:t>exanthems</a:t>
            </a:r>
            <a:r>
              <a:rPr lang="en-US" dirty="0">
                <a:ea typeface="Calibri"/>
                <a:cs typeface="Arial"/>
              </a:rPr>
              <a:t> however , infection during early pregnancy may result in serious abnormalities of the fetus including congenital malformations and mental retardation the consequences of rubella in utero are referred to as the congenital rubella syndrome. </a:t>
            </a:r>
            <a:endParaRPr lang="en-US" dirty="0" smtClean="0">
              <a:ea typeface="Calibri"/>
              <a:cs typeface="Arial"/>
            </a:endParaRPr>
          </a:p>
          <a:p>
            <a:pPr algn="just" rtl="0">
              <a:lnSpc>
                <a:spcPct val="115000"/>
              </a:lnSpc>
              <a:spcAft>
                <a:spcPts val="1000"/>
              </a:spcAft>
            </a:pPr>
            <a:r>
              <a:rPr lang="en-US" dirty="0" smtClean="0">
                <a:ea typeface="Calibri"/>
                <a:cs typeface="Arial"/>
              </a:rPr>
              <a:t>Rubella </a:t>
            </a:r>
            <a:r>
              <a:rPr lang="en-US" dirty="0">
                <a:ea typeface="Calibri"/>
                <a:cs typeface="Arial"/>
              </a:rPr>
              <a:t>a member of the </a:t>
            </a:r>
            <a:r>
              <a:rPr lang="en-US" dirty="0" err="1">
                <a:ea typeface="Calibri"/>
                <a:cs typeface="Arial"/>
              </a:rPr>
              <a:t>Togaviridae</a:t>
            </a:r>
            <a:r>
              <a:rPr lang="en-US" dirty="0">
                <a:ea typeface="Calibri"/>
                <a:cs typeface="Arial"/>
              </a:rPr>
              <a:t> family is the sole member of the genus </a:t>
            </a:r>
            <a:r>
              <a:rPr lang="en-US" dirty="0" err="1">
                <a:ea typeface="Calibri"/>
                <a:cs typeface="Arial"/>
              </a:rPr>
              <a:t>Rubivirus</a:t>
            </a:r>
            <a:r>
              <a:rPr lang="en-US" dirty="0">
                <a:ea typeface="Calibri"/>
                <a:cs typeface="Arial"/>
              </a:rPr>
              <a:t> , Rubella is Positive-sense, single strand RNA, non-segmented, not enveloped virus</a:t>
            </a:r>
            <a:r>
              <a:rPr lang="ar-IQ" dirty="0">
                <a:ea typeface="Calibri"/>
                <a:cs typeface="Arial"/>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11054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551742" cy="491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3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551512"/>
          </a:xfrm>
        </p:spPr>
        <p:txBody>
          <a:bodyPr>
            <a:normAutofit fontScale="92500" lnSpcReduction="20000"/>
          </a:bodyPr>
          <a:lstStyle/>
          <a:p>
            <a:pPr algn="just" rtl="0">
              <a:lnSpc>
                <a:spcPct val="115000"/>
              </a:lnSpc>
              <a:spcAft>
                <a:spcPts val="1000"/>
              </a:spcAft>
              <a:buFont typeface="Wingdings" pitchFamily="2" charset="2"/>
              <a:buChar char="Ø"/>
            </a:pPr>
            <a:r>
              <a:rPr lang="en-US" dirty="0" smtClean="0">
                <a:solidFill>
                  <a:srgbClr val="FF0000"/>
                </a:solidFill>
                <a:ea typeface="Calibri"/>
                <a:cs typeface="Arial"/>
              </a:rPr>
              <a:t>Laboratory Diagnosis :</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Clinical diagnosis of rubella is unreliable because many viral infections produce symptoms similar to those of rubella</a:t>
            </a:r>
            <a:r>
              <a:rPr lang="ar-IQ" dirty="0">
                <a:latin typeface="Calibri"/>
                <a:ea typeface="Calibri"/>
              </a:rPr>
              <a:t>.</a:t>
            </a:r>
            <a:endParaRPr lang="en-US" sz="1800" dirty="0">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A- Isolation and identification of virus</a:t>
            </a:r>
            <a:r>
              <a:rPr lang="ar-IQ" dirty="0">
                <a:latin typeface="Calibri"/>
                <a:ea typeface="Calibri"/>
              </a:rPr>
              <a:t> :</a:t>
            </a:r>
            <a:endParaRPr lang="en-US" sz="1800" dirty="0">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Nasopharyngeal or throat swabs taken 6 day before and after onset of rash are a good source of rubella virus. Various cell lines of monkey or rabbit origin may be used</a:t>
            </a:r>
            <a:r>
              <a:rPr lang="ar-IQ" dirty="0" smtClean="0">
                <a:latin typeface="Calibri"/>
                <a:ea typeface="Calibri"/>
              </a:rPr>
              <a:t>.</a:t>
            </a:r>
            <a:r>
              <a:rPr lang="en-US" dirty="0">
                <a:ea typeface="Calibri"/>
                <a:cs typeface="Arial"/>
              </a:rPr>
              <a:t> </a:t>
            </a:r>
            <a:endParaRPr lang="en-US" sz="1800" dirty="0">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B- Serology</a:t>
            </a:r>
            <a:r>
              <a:rPr lang="ar-IQ" dirty="0">
                <a:latin typeface="Calibri"/>
                <a:ea typeface="Calibri"/>
              </a:rPr>
              <a:t>:-</a:t>
            </a:r>
            <a:endParaRPr lang="en-US" sz="1800" dirty="0">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The HI test is a standard serologic test for rubella however, serum must be pretreated to remove non-specific inhibitors before testing. ELISA tests are preferred because serum pretreated is not required and they can be adapted to detect specific </a:t>
            </a:r>
            <a:r>
              <a:rPr lang="en-US" dirty="0" err="1">
                <a:ea typeface="Calibri"/>
                <a:cs typeface="Arial"/>
              </a:rPr>
              <a:t>IgM</a:t>
            </a:r>
            <a:r>
              <a:rPr lang="en-US" dirty="0">
                <a:ea typeface="Calibri"/>
                <a:cs typeface="Arial"/>
              </a:rPr>
              <a:t> detection of </a:t>
            </a:r>
            <a:r>
              <a:rPr lang="en-US" dirty="0" err="1">
                <a:ea typeface="Calibri"/>
                <a:cs typeface="Arial"/>
              </a:rPr>
              <a:t>IgG</a:t>
            </a:r>
            <a:r>
              <a:rPr lang="en-US" dirty="0">
                <a:ea typeface="Calibri"/>
                <a:cs typeface="Arial"/>
              </a:rPr>
              <a:t> is evidence of immunity.</a:t>
            </a:r>
            <a:endParaRPr lang="en-US" sz="1800" dirty="0">
              <a:latin typeface="Calibri"/>
              <a:ea typeface="Calibri"/>
              <a:cs typeface="Arial"/>
            </a:endParaRPr>
          </a:p>
          <a:p>
            <a:pPr>
              <a:buFont typeface="Wingdings" pitchFamily="2" charset="2"/>
              <a:buChar char="Ø"/>
            </a:pPr>
            <a:endParaRPr lang="ar-IQ" dirty="0"/>
          </a:p>
        </p:txBody>
      </p:sp>
    </p:spTree>
    <p:extLst>
      <p:ext uri="{BB962C8B-B14F-4D97-AF65-F5344CB8AC3E}">
        <p14:creationId xmlns:p14="http://schemas.microsoft.com/office/powerpoint/2010/main" val="5659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8" y="476672"/>
            <a:ext cx="7776866" cy="56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595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138</TotalTime>
  <Words>462</Words>
  <Application>Microsoft Office PowerPoint</Application>
  <PresentationFormat>عرض على الشاشة (3:4)‏</PresentationFormat>
  <Paragraphs>29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NewsPrint</vt:lpstr>
      <vt:lpstr>عرض تقديمي في PowerPoint</vt:lpstr>
      <vt:lpstr> PARAMYXOVIRUSES &amp; RUBELLA VIRUS</vt:lpstr>
      <vt:lpstr>paramyxoviruses</vt:lpstr>
      <vt:lpstr>عرض تقديمي في PowerPoint</vt:lpstr>
      <vt:lpstr>عرض تقديمي في PowerPoint</vt:lpstr>
      <vt:lpstr>RUBELLA (GERMAN MEASLES(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8</cp:revision>
  <dcterms:created xsi:type="dcterms:W3CDTF">2019-09-21T21:22:17Z</dcterms:created>
  <dcterms:modified xsi:type="dcterms:W3CDTF">2019-09-25T19:56:18Z</dcterms:modified>
</cp:coreProperties>
</file>